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568" r:id="rId34"/>
    <p:sldId id="494" r:id="rId35"/>
    <p:sldId id="493" r:id="rId36"/>
    <p:sldId id="495" r:id="rId37"/>
    <p:sldId id="497" r:id="rId38"/>
    <p:sldId id="500" r:id="rId39"/>
    <p:sldId id="499" r:id="rId40"/>
    <p:sldId id="501" r:id="rId41"/>
    <p:sldId id="504" r:id="rId42"/>
    <p:sldId id="518" r:id="rId43"/>
    <p:sldId id="457" r:id="rId44"/>
    <p:sldId id="515" r:id="rId45"/>
    <p:sldId id="512" r:id="rId46"/>
    <p:sldId id="513" r:id="rId47"/>
    <p:sldId id="516" r:id="rId48"/>
    <p:sldId id="509" r:id="rId49"/>
    <p:sldId id="519" r:id="rId50"/>
    <p:sldId id="440" r:id="rId51"/>
    <p:sldId id="317" r:id="rId52"/>
    <p:sldId id="332" r:id="rId53"/>
    <p:sldId id="488" r:id="rId54"/>
    <p:sldId id="496" r:id="rId5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90557" autoAdjust="0"/>
  </p:normalViewPr>
  <p:slideViewPr>
    <p:cSldViewPr snapToGrid="0">
      <p:cViewPr varScale="1">
        <p:scale>
          <a:sx n="100" d="100"/>
          <a:sy n="100" d="100"/>
        </p:scale>
        <p:origin x="13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15/08/2025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Cálculo do Determinante (para matrizes quadradas)</a:t>
            </a:r>
          </a:p>
          <a:p>
            <a:r>
              <a:rPr lang="pt-BR" dirty="0"/>
              <a:t>Se a matriz A for </a:t>
            </a:r>
            <a:r>
              <a:rPr lang="pt-BR" b="1" dirty="0"/>
              <a:t>quadrada</a:t>
            </a:r>
            <a:r>
              <a:rPr lang="pt-BR" dirty="0"/>
              <a:t> (</a:t>
            </a:r>
            <a:r>
              <a:rPr lang="pt-BR" dirty="0" err="1"/>
              <a:t>n×n</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independentes</a:t>
            </a:r>
            <a:r>
              <a:rPr lang="pt-BR" dirty="0"/>
              <a:t>.</a:t>
            </a:r>
          </a:p>
          <a:p>
            <a:pPr>
              <a:buFont typeface="Arial" panose="020B0604020202020204" pitchFamily="34" charset="0"/>
              <a:buChar char="•"/>
            </a:pPr>
            <a:r>
              <a:rPr lang="pt-BR" b="1" dirty="0"/>
              <a:t>Se</a:t>
            </a:r>
            <a:r>
              <a:rPr lang="pt-BR" dirty="0"/>
              <a:t> </a:t>
            </a:r>
            <a:r>
              <a:rPr lang="pt-BR" dirty="0" err="1"/>
              <a:t>det</a:t>
            </a:r>
            <a:r>
              <a:rPr lang="pt-BR" dirty="0"/>
              <a:t>⁡(A) = 0 ⟶ As colunas são </a:t>
            </a:r>
            <a:r>
              <a:rPr lang="pt-BR" b="1" dirty="0"/>
              <a:t>linearmente dependentes</a:t>
            </a:r>
            <a:endParaRPr lang="pt-BR" dirty="0"/>
          </a:p>
          <a:p>
            <a:endParaRPr lang="en-US" dirty="0"/>
          </a:p>
        </p:txBody>
      </p:sp>
      <p:sp>
        <p:nvSpPr>
          <p:cNvPr id="4" name="Slide Number Placeholder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4963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15/08/2025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15/08/2025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15/08/2025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15/08/2025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15/08/2025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15/08/2025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15/08/2025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15/08/2025</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lab.research.google.com/github/zz4fap/t319_aprendizado_de_maquina/blob/master/notebooks/regression/normal_equation_example1.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3.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a:t>
                </a:r>
                <a:r>
                  <a:rPr lang="pt-BR" b="1" i="1" dirty="0">
                    <a:solidFill>
                      <a:schemeClr val="accent2"/>
                    </a:solidFill>
                  </a:rPr>
                  <a:t>linear</a:t>
                </a:r>
                <a:r>
                  <a:rPr lang="pt-BR" b="1" i="1" dirty="0">
                    <a:solidFill>
                      <a:srgbClr val="00B0F0"/>
                    </a:solidFill>
                  </a:rPr>
                  <a:t>?</a:t>
                </a:r>
              </a:p>
            </p:txBody>
          </p:sp>
        </mc:Choice>
        <mc:Fallback>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en-US">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a:t>
                </a:r>
                <a:r>
                  <a:rPr lang="pt-BR" b="1" i="1" dirty="0">
                    <a:solidFill>
                      <a:srgbClr val="FF0000"/>
                    </a:solidFill>
                  </a:rPr>
                  <a:t>modelada</a:t>
                </a:r>
                <a:r>
                  <a:rPr lang="pt-BR" dirty="0"/>
                  <a:t>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en-US">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func>
                      </m:den>
                    </m:f>
                  </m:oMath>
                </a14:m>
                <a:r>
                  <a:rPr lang="pt-BR" dirty="0"/>
                  <a:t>.</a:t>
                </a:r>
              </a:p>
              <a:p>
                <a:r>
                  <a:rPr lang="pt-BR" dirty="0"/>
                  <a:t>Em geral, não é possível aplicar algumas das técnicas de regressão que veremos em breve a modelos não-lineares.</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en-US">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a:t>
                </a:r>
                <a:r>
                  <a:rPr lang="pt-BR" b="1" i="1" dirty="0">
                    <a:solidFill>
                      <a:srgbClr val="00B0F0"/>
                    </a:solidFill>
                  </a:rPr>
                  <a:t>nosso objetivo é encontra-la</a:t>
                </a:r>
                <a:r>
                  <a:rPr lang="pt-BR" dirty="0"/>
                  <a:t>.</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en-US">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(sub)espaço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reta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vetorial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en-US">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a:t>
                </a:r>
                <a:r>
                  <a:rPr lang="pt-BR" b="1" i="1" dirty="0">
                    <a:solidFill>
                      <a:srgbClr val="0070C0"/>
                    </a:solidFill>
                  </a:rPr>
                  <a:t>relação matemática</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se tem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r="-1035" b="-1754"/>
                </a:stretch>
              </a:blipFill>
            </p:spPr>
            <p:txBody>
              <a:bodyPr/>
              <a:lstStyle/>
              <a:p>
                <a:r>
                  <a:rPr lang="en-US">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a:t>
                </a:r>
                <a:r>
                  <a:rPr lang="pt-BR" b="1" i="1" dirty="0">
                    <a:solidFill>
                      <a:srgbClr val="00B050"/>
                    </a:solidFill>
                  </a:rPr>
                  <a:t>para todos </a:t>
                </a:r>
                <a:r>
                  <a:rPr lang="pt-BR" b="1" i="1" dirty="0">
                    <a:solidFill>
                      <a:srgbClr val="0070C0"/>
                    </a:solidFill>
                  </a:rPr>
                  <a:t>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en-US">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solidFill>
                      <a:srgbClr val="0070C0"/>
                    </a:solidFill>
                  </a:rPr>
                  <a:t>vetor coluna</a:t>
                </a:r>
                <a:r>
                  <a:rPr lang="pt-BR" b="1" i="1" dirty="0"/>
                  <a:t>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solidFill>
                      <a:srgbClr val="0070C0"/>
                    </a:solidFill>
                  </a:rPr>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en-US">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chemeClr val="accent2"/>
                </a:solidFill>
              </a:rPr>
              <a:t>ajustar seus pesos</a:t>
            </a:r>
            <a:r>
              <a:rPr lang="pt-BR" b="1" i="1" dirty="0">
                <a:solidFill>
                  <a:srgbClr val="00B050"/>
                </a:solidFill>
              </a:rPr>
              <a:t>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4" name="Group 3">
            <a:extLst>
              <a:ext uri="{FF2B5EF4-FFF2-40B4-BE49-F238E27FC236}">
                <a16:creationId xmlns:a16="http://schemas.microsoft.com/office/drawing/2014/main" id="{DF988A4E-4866-35AF-BF8F-8DD7FA3EE9A8}"/>
              </a:ext>
            </a:extLst>
          </p:cNvPr>
          <p:cNvGrpSpPr/>
          <p:nvPr/>
        </p:nvGrpSpPr>
        <p:grpSpPr>
          <a:xfrm>
            <a:off x="419100" y="2001835"/>
            <a:ext cx="4908940" cy="3623775"/>
            <a:chOff x="342900" y="1658935"/>
            <a:chExt cx="4908940" cy="3623775"/>
          </a:xfrm>
        </p:grpSpPr>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gr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buNone/>
                </a:pPr>
                <a:endParaRPr lang="pt-BR" sz="1100"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F0"/>
                    </a:solidFill>
                  </a:rPr>
                  <a:t>inclinação</a:t>
                </a:r>
                <a:r>
                  <a:rPr lang="pt-BR" b="1" i="1" dirty="0">
                    <a:solidFill>
                      <a:srgbClr val="00B050"/>
                    </a:solidFill>
                  </a:rPr>
                  <a:t> de um </a:t>
                </a:r>
                <a:r>
                  <a:rPr lang="pt-BR" b="1" i="1" dirty="0">
                    <a:solidFill>
                      <a:schemeClr val="accent2"/>
                    </a:solidFill>
                  </a:rPr>
                  <a:t>hiperplano</a:t>
                </a:r>
                <a:r>
                  <a:rPr lang="pt-BR" b="1" i="1" dirty="0">
                    <a:solidFill>
                      <a:srgbClr val="00B050"/>
                    </a:solidFill>
                  </a:rPr>
                  <a:t> (e.g., reta na figura ao lado) tangente à função de erro é </a:t>
                </a:r>
                <a:r>
                  <a:rPr lang="pt-BR" b="1" i="1" dirty="0">
                    <a:solidFill>
                      <a:schemeClr val="accent2"/>
                    </a:solidFill>
                  </a:rPr>
                  <a:t>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p>
              <a:p>
                <a:pPr marL="0" indent="0">
                  <a:buNone/>
                </a:pPr>
                <a:endParaRPr lang="pt-BR" sz="1000"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en-US">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a:t>
                </a:r>
                <a:r>
                  <a:rPr lang="pt-BR" b="1" i="1" dirty="0">
                    <a:solidFill>
                      <a:srgbClr val="0070C0"/>
                    </a:solidFill>
                  </a:rPr>
                  <a:t>mapeamento</a:t>
                </a:r>
                <a:r>
                  <a:rPr lang="pt-BR" dirty="0"/>
                  <a:t>,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en-US">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a:t>
                </a:r>
                <a:r>
                  <a:rPr lang="pt-BR" b="1" i="1" dirty="0">
                    <a:solidFill>
                      <a:srgbClr val="00B050"/>
                    </a:solidFill>
                  </a:rPr>
                  <a:t>relação a minimização do erro quadrático médio </a:t>
                </a:r>
                <a:r>
                  <a:rPr lang="pt-BR" dirty="0"/>
                  <a:t>para um dado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709"/>
                </a:stretch>
              </a:blipFill>
            </p:spPr>
            <p:txBody>
              <a:bodyPr/>
              <a:lstStyle/>
              <a:p>
                <a:r>
                  <a:rPr lang="en-US">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3"/>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4"/>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a:t>
                </a:r>
                <a:r>
                  <a:rPr lang="pt-BR" b="1" i="1" dirty="0">
                    <a:solidFill>
                      <a:srgbClr val="FF0000"/>
                    </a:solidFill>
                  </a:rPr>
                  <a:t>função do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pois o </a:t>
                </a:r>
                <a:r>
                  <a:rPr lang="pt-BR" b="1" i="1" dirty="0">
                    <a:solidFill>
                      <a:srgbClr val="00B050"/>
                    </a:solidFill>
                  </a:rPr>
                  <a:t>conjunto de exemplos é fixo (dado do problema)</a:t>
                </a:r>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a:t>
                </a:r>
                <a:r>
                  <a:rPr lang="pt-BR" b="1" i="1" dirty="0">
                    <a:solidFill>
                      <a:srgbClr val="0070C0"/>
                    </a:solidFill>
                  </a:rPr>
                  <a:t>plotarmos esses erros em função dos pesos</a:t>
                </a:r>
                <a:r>
                  <a:rPr lang="pt-BR" dirty="0"/>
                  <a:t>,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a:stretch>
              </a:blipFill>
            </p:spPr>
            <p:txBody>
              <a:bodyPr/>
              <a:lstStyle/>
              <a:p>
                <a:r>
                  <a:rPr lang="en-US">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Que formato vocês acham que essa superfície tem?</a:t>
            </a:r>
          </a:p>
          <a:p>
            <a:endParaRPr lang="pt-BR" sz="4800" dirty="0"/>
          </a:p>
          <a:p>
            <a:pPr marL="0" indent="0" algn="ctr">
              <a:buNone/>
            </a:pPr>
            <a:endParaRPr lang="pt-BR" sz="4800" b="1" i="1" dirty="0"/>
          </a:p>
          <a:p>
            <a:pPr algn="ctr"/>
            <a:endParaRPr lang="pt-BR" sz="4800" i="1" dirty="0"/>
          </a:p>
        </p:txBody>
      </p:sp>
    </p:spTree>
    <p:extLst>
      <p:ext uri="{BB962C8B-B14F-4D97-AF65-F5344CB8AC3E}">
        <p14:creationId xmlns:p14="http://schemas.microsoft.com/office/powerpoint/2010/main" val="3839133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0514632D-C4AC-E578-1FC4-A89A514DFE1C}"/>
              </a:ext>
            </a:extLst>
          </p:cNvPr>
          <p:cNvGrpSpPr/>
          <p:nvPr/>
        </p:nvGrpSpPr>
        <p:grpSpPr>
          <a:xfrm>
            <a:off x="9606454" y="2669774"/>
            <a:ext cx="2585546" cy="1067470"/>
            <a:chOff x="9606454" y="3179912"/>
            <a:chExt cx="2585546" cy="1067470"/>
          </a:xfrm>
        </p:grpSpPr>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428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a:t>
            </a:r>
            <a:r>
              <a:rPr lang="pt-BR" b="1" i="1" dirty="0">
                <a:solidFill>
                  <a:srgbClr val="0070C0"/>
                </a:solidFill>
              </a:rPr>
              <a:t>superfície de erro para uma função hipótese com apenas um peso</a:t>
            </a:r>
            <a:r>
              <a:rPr lang="pt-BR" dirty="0"/>
              <a:t>.</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a:t>
                </a:r>
                <a:r>
                  <a:rPr lang="pt-BR" b="1" i="1" dirty="0">
                    <a:solidFill>
                      <a:srgbClr val="00B050"/>
                    </a:solidFill>
                  </a:rPr>
                  <a:t>um</a:t>
                </a:r>
                <a:r>
                  <a:rPr lang="pt-BR" dirty="0"/>
                  <a:t>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4976262" y="1825624"/>
                <a:ext cx="7005532" cy="5032375"/>
              </a:xfrm>
            </p:spPr>
            <p:txBody>
              <a:bodyPr>
                <a:normAutofit lnSpcReduction="10000"/>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a:t>
                </a:r>
              </a:p>
              <a:p>
                <a:pPr lvl="1">
                  <a:buFont typeface="Wingdings" panose="05000000000000000000" pitchFamily="2" charset="2"/>
                  <a:buChar char="§"/>
                </a:pPr>
                <a:r>
                  <a:rPr lang="pt-BR" dirty="0"/>
                  <a:t>através da </a:t>
                </a:r>
                <a:r>
                  <a:rPr lang="pt-BR" b="1" i="1" dirty="0">
                    <a:solidFill>
                      <a:srgbClr val="7030A0"/>
                    </a:solidFill>
                  </a:rPr>
                  <a:t>equação normal</a:t>
                </a:r>
                <a:r>
                  <a:rPr lang="pt-BR" dirty="0"/>
                  <a:t>.</a:t>
                </a:r>
              </a:p>
              <a:p>
                <a:pPr lvl="1">
                  <a:buFont typeface="Wingdings" panose="05000000000000000000" pitchFamily="2" charset="2"/>
                  <a:buChar char="§"/>
                </a:pP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a:p>
                <a:pPr lvl="1">
                  <a:buFont typeface="Wingdings" panose="05000000000000000000" pitchFamily="2" charset="2"/>
                  <a:buChar char="§"/>
                </a:pPr>
                <a:r>
                  <a:rPr lang="pt-BR" dirty="0"/>
                  <a:t>ou através de um </a:t>
                </a:r>
                <a:r>
                  <a:rPr lang="pt-BR" b="1" i="1" dirty="0">
                    <a:solidFill>
                      <a:srgbClr val="0070C0"/>
                    </a:solidFill>
                  </a:rPr>
                  <a:t>algoritmo de otimização iterativo</a:t>
                </a:r>
                <a:r>
                  <a:rPr lang="pt-BR" dirty="0"/>
                  <a:t> que caminha sempre em direção à parte mais baixa da superfície.</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4976262" y="1825624"/>
                <a:ext cx="7005532" cy="5032375"/>
              </a:xfrm>
              <a:blipFill>
                <a:blip r:embed="rId3"/>
                <a:stretch>
                  <a:fillRect l="-1565" t="-2663" r="-2261" b="-1695"/>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48497"/>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único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dada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a:t>
            </a:r>
            <a:r>
              <a:rPr lang="pt-BR" b="1" i="1" dirty="0">
                <a:solidFill>
                  <a:srgbClr val="FF0000"/>
                </a:solidFill>
              </a:rPr>
              <a:t>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 </a:t>
            </a:r>
            <a:r>
              <a:rPr lang="pt-BR" b="1" i="1" dirty="0">
                <a:solidFill>
                  <a:schemeClr val="accent2"/>
                </a:solidFill>
              </a:rPr>
              <a:t>ponto mais baixo da superfície de erro</a:t>
            </a:r>
            <a:r>
              <a:rPr lang="pt-BR" dirty="0"/>
              <a:t>, ou seja, o ponto que nos dá os </a:t>
            </a:r>
            <a:r>
              <a:rPr lang="pt-BR" b="1" i="1" dirty="0">
                <a:solidFill>
                  <a:schemeClr val="accent1"/>
                </a:solidFill>
              </a:rPr>
              <a:t>pesos ótimos</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esses algoritmos </a:t>
            </a:r>
            <a:r>
              <a:rPr lang="pt-BR" b="1" i="1" dirty="0">
                <a:solidFill>
                  <a:schemeClr val="accent1"/>
                </a:solidFill>
              </a:rPr>
              <a:t>refinam</a:t>
            </a:r>
            <a:r>
              <a:rPr lang="pt-BR" dirty="0"/>
              <a:t> os valores dos pesos, ficando mais e mais próximos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nós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en-US">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a:t>
                </a:r>
                <a:r>
                  <a:rPr lang="pt-BR" b="1" i="1" dirty="0">
                    <a:solidFill>
                      <a:schemeClr val="accent1"/>
                    </a:solidFill>
                    <a:effectLst/>
                  </a:rPr>
                  <a:t>realmente</a:t>
                </a:r>
                <a:r>
                  <a:rPr lang="pt-BR" b="0" i="0" dirty="0">
                    <a:effectLst/>
                  </a:rPr>
                  <a:t>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a:t>
                </a:r>
                <a:r>
                  <a:rPr lang="pt-BR" b="1" i="1" dirty="0">
                    <a:solidFill>
                      <a:schemeClr val="accent1"/>
                    </a:solidFill>
                  </a:rPr>
                  <a:t>melhor forma possível </a:t>
                </a:r>
                <a:r>
                  <a:rPr lang="pt-BR" dirty="0"/>
                  <a:t>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724" b="-1816"/>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19525</TotalTime>
  <Words>9253</Words>
  <Application>Microsoft Office PowerPoint</Application>
  <PresentationFormat>Widescreen</PresentationFormat>
  <Paragraphs>623</Paragraphs>
  <Slides>54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PowerPoint Presentation</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PowerPoint Presentation</vt:lpstr>
      <vt:lpstr>Como minimizar a função de erro?</vt:lpstr>
      <vt:lpstr>Como minimizar a função de erro?</vt:lpstr>
      <vt:lpstr>Como minimizar a função de erro?</vt:lpstr>
      <vt:lpstr>PowerPoint Presentation</vt:lpstr>
      <vt:lpstr>Como minimizar a função de erro?</vt:lpstr>
      <vt:lpstr>Equação normal</vt:lpstr>
      <vt:lpstr>Observações quanto a equação normal</vt:lpstr>
      <vt:lpstr>Superfície de erro</vt:lpstr>
      <vt:lpstr>PowerPoint Presentation</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PowerPoint Presentation</vt:lpstr>
      <vt:lpstr>Desvantagens da equação normal</vt:lpstr>
      <vt:lpstr>Desvantagens da equação normal</vt:lpstr>
      <vt:lpstr>PowerPoint Presentation</vt:lpstr>
      <vt:lpstr>Abordagens iterativas de otimização</vt:lpstr>
      <vt:lpstr>Abordagens iterativas de otimização</vt:lpstr>
      <vt:lpstr>Tarefas</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2530</cp:revision>
  <dcterms:created xsi:type="dcterms:W3CDTF">2020-02-17T11:18:32Z</dcterms:created>
  <dcterms:modified xsi:type="dcterms:W3CDTF">2025-08-15T19:46:44Z</dcterms:modified>
</cp:coreProperties>
</file>